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594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70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061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085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611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18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340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566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672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432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470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BC97D-3027-467F-88F4-9E32A670F87E}" type="datetimeFigureOut">
              <a:rPr lang="ar-SA" smtClean="0"/>
              <a:t>14/02/1440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7F450-053C-4E08-AF28-A56A9030EC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040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and Violence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Ala’ Hussein Oda</a:t>
            </a:r>
            <a:endParaRPr lang="ar-SA" dirty="0"/>
          </a:p>
        </p:txBody>
      </p:sp>
      <p:pic>
        <p:nvPicPr>
          <p:cNvPr id="5" name="Picture 2" descr="E:\my 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156959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341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Iraq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ar-SA" dirty="0" smtClean="0"/>
          </a:p>
          <a:p>
            <a:pPr algn="ctr"/>
            <a:r>
              <a:rPr lang="en-US" dirty="0" smtClean="0"/>
              <a:t>A History of Violence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73887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30469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 rtl="0"/>
            <a:r>
              <a:rPr lang="en-US" sz="2400" dirty="0"/>
              <a:t>From 1920 to 1968.</a:t>
            </a:r>
          </a:p>
          <a:p>
            <a:pPr algn="l" rtl="0"/>
            <a:r>
              <a:rPr lang="en-US" sz="2400" dirty="0"/>
              <a:t># Abu </a:t>
            </a:r>
            <a:r>
              <a:rPr lang="en-US" sz="2400" dirty="0" err="1"/>
              <a:t>Tubar</a:t>
            </a:r>
            <a:r>
              <a:rPr lang="en-US" sz="2400" dirty="0"/>
              <a:t>!</a:t>
            </a:r>
          </a:p>
          <a:p>
            <a:pPr algn="l" rtl="0"/>
            <a:r>
              <a:rPr lang="en-US" sz="2400" dirty="0"/>
              <a:t># The 1979 Massacre!</a:t>
            </a:r>
          </a:p>
          <a:p>
            <a:pPr algn="l" rtl="0"/>
            <a:r>
              <a:rPr lang="en-US" sz="2400" dirty="0"/>
              <a:t># The Iraqi- Iranian War!</a:t>
            </a:r>
          </a:p>
          <a:p>
            <a:pPr algn="l" rtl="0"/>
            <a:r>
              <a:rPr lang="en-US" sz="2400" dirty="0"/>
              <a:t># The 1991 War! </a:t>
            </a:r>
          </a:p>
          <a:p>
            <a:pPr algn="l" rtl="0"/>
            <a:r>
              <a:rPr lang="en-US" sz="2400" dirty="0"/>
              <a:t># The Embargo!</a:t>
            </a:r>
          </a:p>
          <a:p>
            <a:pPr algn="l" rtl="0"/>
            <a:r>
              <a:rPr lang="en-US" sz="2400" dirty="0"/>
              <a:t># The 2003 War!</a:t>
            </a:r>
          </a:p>
          <a:p>
            <a:pPr algn="l" rtl="0"/>
            <a:r>
              <a:rPr lang="en-US" sz="2400" dirty="0"/>
              <a:t># The Sectarianism Conflict</a:t>
            </a:r>
          </a:p>
        </p:txBody>
      </p:sp>
    </p:spTree>
    <p:extLst>
      <p:ext uri="{BB962C8B-B14F-4D97-AF65-F5344CB8AC3E}">
        <p14:creationId xmlns:p14="http://schemas.microsoft.com/office/powerpoint/2010/main" val="257590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209800"/>
            <a:ext cx="5943600" cy="1477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en-US" dirty="0" smtClean="0"/>
              <a:t>How many times will a man turn his head and</a:t>
            </a:r>
          </a:p>
          <a:p>
            <a:pPr algn="l"/>
            <a:r>
              <a:rPr lang="en-US" dirty="0" smtClean="0"/>
              <a:t>pretend that he just does not see ...</a:t>
            </a:r>
          </a:p>
          <a:p>
            <a:pPr algn="l"/>
            <a:r>
              <a:rPr lang="en-US" dirty="0" smtClean="0"/>
              <a:t>How many deaths will it take 'till we know</a:t>
            </a:r>
          </a:p>
          <a:p>
            <a:pPr algn="l"/>
            <a:r>
              <a:rPr lang="en-US" dirty="0" smtClean="0"/>
              <a:t>that too many people have died</a:t>
            </a:r>
          </a:p>
          <a:p>
            <a:pPr algn="l"/>
            <a:r>
              <a:rPr lang="en-US" dirty="0" smtClean="0"/>
              <a:t>The answer my friend is bio win' in the wind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3141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en-US" dirty="0" smtClean="0"/>
              <a:t>What this shows is that in talking about violence</a:t>
            </a:r>
          </a:p>
          <a:p>
            <a:pPr algn="l"/>
            <a:r>
              <a:rPr lang="en-US" dirty="0" smtClean="0"/>
              <a:t>(the violence discourse) we are not dealing with</a:t>
            </a:r>
          </a:p>
          <a:p>
            <a:pPr algn="l"/>
            <a:r>
              <a:rPr lang="en-US" dirty="0" smtClean="0"/>
              <a:t>conceptual units of meaning that can effectively be</a:t>
            </a:r>
          </a:p>
          <a:p>
            <a:pPr algn="l"/>
            <a:r>
              <a:rPr lang="en-US" dirty="0" smtClean="0"/>
              <a:t>isolated. We should, therefore, resist the tendency to</a:t>
            </a:r>
          </a:p>
          <a:p>
            <a:pPr algn="l"/>
            <a:r>
              <a:rPr lang="en-US" dirty="0" smtClean="0"/>
              <a:t>design </a:t>
            </a:r>
            <a:r>
              <a:rPr lang="en-US" dirty="0" err="1" smtClean="0"/>
              <a:t>essentialistic</a:t>
            </a:r>
            <a:r>
              <a:rPr lang="en-US" dirty="0" smtClean="0"/>
              <a:t> definitions and rather appreciate</a:t>
            </a:r>
          </a:p>
          <a:p>
            <a:pPr algn="l"/>
            <a:r>
              <a:rPr lang="en-US" dirty="0" smtClean="0"/>
              <a:t>the diverse uses, contexts, meanings and justifications</a:t>
            </a:r>
          </a:p>
          <a:p>
            <a:pPr algn="l"/>
            <a:r>
              <a:rPr lang="en-US" dirty="0" smtClean="0"/>
              <a:t>of violence.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83708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dirty="0"/>
              <a:t>Culture is the assemblage of imaginings and meanings that may be consonant,</a:t>
            </a:r>
          </a:p>
          <a:p>
            <a:r>
              <a:rPr lang="en-US" dirty="0"/>
              <a:t>disjunctive, overlapping, contentious, continuous or discontinuous. These</a:t>
            </a:r>
          </a:p>
          <a:p>
            <a:r>
              <a:rPr lang="en-US" dirty="0"/>
              <a:t>assemblages may operate through a wide variety of human social groupings</a:t>
            </a:r>
          </a:p>
          <a:p>
            <a:r>
              <a:rPr lang="en-US" dirty="0"/>
              <a:t>and social practices. In contemporary culture these experiences of imagining</a:t>
            </a:r>
          </a:p>
          <a:p>
            <a:r>
              <a:rPr lang="en-US" dirty="0"/>
              <a:t>or meaning-making are </a:t>
            </a:r>
            <a:r>
              <a:rPr lang="en-US" dirty="0" smtClean="0"/>
              <a:t>intensified </a:t>
            </a:r>
            <a:r>
              <a:rPr lang="en-US" dirty="0"/>
              <a:t>through the proliferation of mass media</a:t>
            </a:r>
          </a:p>
          <a:p>
            <a:r>
              <a:rPr lang="en-US" dirty="0"/>
              <a:t>images and information. (Lewis, 2002a: 15)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8950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dirty="0"/>
              <a:t>Culture is the process by which a given social group engages in</a:t>
            </a:r>
          </a:p>
          <a:p>
            <a:r>
              <a:rPr lang="en-US" dirty="0"/>
              <a:t>meaning-making. While the principal resource of meaning-making</a:t>
            </a:r>
          </a:p>
          <a:p>
            <a:r>
              <a:rPr lang="en-US" dirty="0"/>
              <a:t>is language (all symbolic systems), the collective consciousness of</a:t>
            </a:r>
          </a:p>
          <a:p>
            <a:r>
              <a:rPr lang="en-US" dirty="0"/>
              <a:t>the social group may be called the cultural imaginary. The imaginary</a:t>
            </a:r>
          </a:p>
          <a:p>
            <a:r>
              <a:rPr lang="en-US" dirty="0"/>
              <a:t>brings together the rational, creative and emotional–psychological</a:t>
            </a:r>
          </a:p>
          <a:p>
            <a:r>
              <a:rPr lang="en-US" dirty="0"/>
              <a:t>dimensions of individuals and communities; the aggregation of these</a:t>
            </a:r>
          </a:p>
          <a:p>
            <a:r>
              <a:rPr lang="en-US" dirty="0"/>
              <a:t>experiences contributes to the formation of the collective of cultural</a:t>
            </a:r>
          </a:p>
          <a:p>
            <a:r>
              <a:rPr lang="en-US" dirty="0"/>
              <a:t>imaginary. Like culture, the cultural imaginary is dynamic, open</a:t>
            </a:r>
          </a:p>
          <a:p>
            <a:r>
              <a:rPr lang="en-US" dirty="0"/>
              <a:t>and unstable.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669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Terrorism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/>
              <a:t>In fact, there are </a:t>
            </a:r>
            <a:r>
              <a:rPr lang="en-US" dirty="0" smtClean="0"/>
              <a:t>significant </a:t>
            </a:r>
            <a:r>
              <a:rPr lang="en-US" dirty="0"/>
              <a:t>disagreements over the </a:t>
            </a:r>
            <a:r>
              <a:rPr lang="en-US" dirty="0" smtClean="0"/>
              <a:t>definition </a:t>
            </a:r>
            <a:r>
              <a:rPr lang="en-US" dirty="0"/>
              <a:t>and</a:t>
            </a:r>
          </a:p>
          <a:p>
            <a:r>
              <a:rPr lang="en-US" dirty="0"/>
              <a:t>character of this </a:t>
            </a:r>
            <a:r>
              <a:rPr lang="en-US" dirty="0" smtClean="0"/>
              <a:t>specific </a:t>
            </a:r>
            <a:r>
              <a:rPr lang="en-US" dirty="0"/>
              <a:t>form of violence. George W. Bush’s own</a:t>
            </a:r>
          </a:p>
          <a:p>
            <a:r>
              <a:rPr lang="en-US" dirty="0"/>
              <a:t>invocation of legislative authority which declared a ‘war on terror’</a:t>
            </a:r>
          </a:p>
          <a:p>
            <a:r>
              <a:rPr lang="en-US" dirty="0"/>
              <a:t>referenced a </a:t>
            </a:r>
            <a:r>
              <a:rPr lang="en-US" dirty="0" smtClean="0"/>
              <a:t>specific definition </a:t>
            </a:r>
            <a:r>
              <a:rPr lang="en-US" dirty="0"/>
              <a:t>which distinguishes the legitimacy</a:t>
            </a:r>
          </a:p>
          <a:p>
            <a:r>
              <a:rPr lang="en-US" dirty="0"/>
              <a:t>of ‘war’ against the illegitimacy of ‘terrorism’. To this end, US law</a:t>
            </a:r>
          </a:p>
          <a:p>
            <a:r>
              <a:rPr lang="en-US" dirty="0" smtClean="0"/>
              <a:t>defines </a:t>
            </a:r>
            <a:r>
              <a:rPr lang="en-US" dirty="0"/>
              <a:t>terrorism as ‘premeditated, politically motivated violence</a:t>
            </a:r>
          </a:p>
          <a:p>
            <a:r>
              <a:rPr lang="en-US" dirty="0"/>
              <a:t>against noncombatant targets by sub-national groups or clandestine</a:t>
            </a:r>
          </a:p>
          <a:p>
            <a:r>
              <a:rPr lang="en-US" dirty="0"/>
              <a:t>agents’ (22, USCA, 2656 [d]).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133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en-US" dirty="0" smtClean="0"/>
              <a:t>As we noted briefly above, Jacques </a:t>
            </a:r>
            <a:r>
              <a:rPr lang="en-US" dirty="0" err="1" smtClean="0"/>
              <a:t>Lacan</a:t>
            </a:r>
            <a:r>
              <a:rPr lang="en-US" dirty="0" smtClean="0"/>
              <a:t> has characterized the</a:t>
            </a:r>
          </a:p>
          <a:p>
            <a:pPr algn="l"/>
            <a:r>
              <a:rPr lang="en-US" dirty="0" smtClean="0"/>
              <a:t>interdependence of cultures and identity as a ‘double entry matrix’.</a:t>
            </a:r>
          </a:p>
          <a:p>
            <a:pPr algn="l"/>
            <a:r>
              <a:rPr lang="en-US" dirty="0" err="1" smtClean="0"/>
              <a:t>Lacan</a:t>
            </a:r>
            <a:r>
              <a:rPr lang="en-US" dirty="0" smtClean="0"/>
              <a:t> is suggesting by this concept a sense in which the subject</a:t>
            </a:r>
          </a:p>
          <a:p>
            <a:pPr algn="l"/>
            <a:r>
              <a:rPr lang="en-US" dirty="0" smtClean="0"/>
              <a:t>is an outcome of social interdependencies and interconnections.</a:t>
            </a:r>
          </a:p>
          <a:p>
            <a:pPr algn="l"/>
            <a:r>
              <a:rPr lang="en-US" dirty="0" err="1" smtClean="0"/>
              <a:t>Homi</a:t>
            </a:r>
            <a:r>
              <a:rPr lang="en-US" dirty="0" smtClean="0"/>
              <a:t> </a:t>
            </a:r>
            <a:r>
              <a:rPr lang="en-US" dirty="0" err="1" smtClean="0"/>
              <a:t>Bhabha</a:t>
            </a:r>
            <a:r>
              <a:rPr lang="en-US" dirty="0" smtClean="0"/>
              <a:t> (1987, 1994) elaborates this point, arguing that</a:t>
            </a:r>
          </a:p>
          <a:p>
            <a:pPr algn="l"/>
            <a:r>
              <a:rPr lang="en-US" dirty="0" smtClean="0"/>
              <a:t>subjectivity is itself a multiply forming and abstract entity that is</a:t>
            </a:r>
          </a:p>
          <a:p>
            <a:pPr algn="l"/>
            <a:r>
              <a:rPr lang="en-US" dirty="0" smtClean="0"/>
              <a:t>constituted through language and can never be integrated as claimed</a:t>
            </a:r>
          </a:p>
          <a:p>
            <a:pPr algn="l"/>
            <a:r>
              <a:rPr lang="en-US" dirty="0" smtClean="0"/>
              <a:t>by Enlightenment ontology.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5722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/>
              <a:t>The modern, global networked media contributes to the</a:t>
            </a:r>
          </a:p>
          <a:p>
            <a:r>
              <a:rPr lang="en-US" dirty="0" smtClean="0"/>
              <a:t>revitalized east–west divide.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45824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dirty="0" smtClean="0"/>
              <a:t>The literary and philosophical traditions of many cultures reveal that</a:t>
            </a:r>
          </a:p>
          <a:p>
            <a:r>
              <a:rPr lang="en-US" dirty="0" smtClean="0"/>
              <a:t>the urge for revenge is an ancient, deep-rooted human need that has</a:t>
            </a:r>
          </a:p>
          <a:p>
            <a:r>
              <a:rPr lang="en-US" dirty="0" smtClean="0"/>
              <a:t>only tentatively been transferred to central authority in the for111 of state sponsored</a:t>
            </a:r>
          </a:p>
          <a:p>
            <a:r>
              <a:rPr lang="en-US" dirty="0" smtClean="0"/>
              <a:t>retribution.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08648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526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Language and Violence</vt:lpstr>
      <vt:lpstr>PowerPoint Presentation</vt:lpstr>
      <vt:lpstr>PowerPoint Presentation</vt:lpstr>
      <vt:lpstr>PowerPoint Presentation</vt:lpstr>
      <vt:lpstr>PowerPoint Presentation</vt:lpstr>
      <vt:lpstr>Terrorism</vt:lpstr>
      <vt:lpstr>PowerPoint Presentation</vt:lpstr>
      <vt:lpstr>PowerPoint Presentation</vt:lpstr>
      <vt:lpstr>PowerPoint Presentation</vt:lpstr>
      <vt:lpstr>Iraq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Violence</dc:title>
  <dc:creator>Maher</dc:creator>
  <cp:lastModifiedBy>Maher</cp:lastModifiedBy>
  <cp:revision>5</cp:revision>
  <dcterms:created xsi:type="dcterms:W3CDTF">2018-10-19T05:23:22Z</dcterms:created>
  <dcterms:modified xsi:type="dcterms:W3CDTF">2018-10-24T15:18:39Z</dcterms:modified>
</cp:coreProperties>
</file>